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tags/tag3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8" r:id="rId5"/>
    <p:sldId id="267" r:id="rId6"/>
    <p:sldId id="266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5A571E-215F-B39B-C6E5-738881FD8925}" name="Patricia Keays" initials="PK" userId="S::patricia.keays@un.org::c6196559-bdbb-4a86-a5b7-05eec1c8f113" providerId="AD"/>
  <p188:author id="{BB9269A0-4C78-3728-56BB-2F6D64562D7B}" name="Patricia Keays" initials="PK" userId="af1ba9049954c777" providerId="Windows Live"/>
  <p188:author id="{47A807C1-D396-40A4-7499-EFFAAF56E34D}" name="Brian Connolly" initials="BC" userId="Brian Connoll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CEC"/>
    <a:srgbClr val="0556A6"/>
    <a:srgbClr val="0077C0"/>
    <a:srgbClr val="538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B2803-8E74-629E-CB43-88C5BC99B994}" v="14" dt="2025-09-29T19:32:57.9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95" autoAdjust="0"/>
  </p:normalViewPr>
  <p:slideViewPr>
    <p:cSldViewPr snapToGrid="0">
      <p:cViewPr varScale="1">
        <p:scale>
          <a:sx n="120" d="100"/>
          <a:sy n="120" d="100"/>
        </p:scale>
        <p:origin x="75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548" y="10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iscilla Sefu Boguidjogho" userId="S::priscilla.sefuboguidjogho@un.org::a476b0c4-f31c-482a-9c6b-6dd6c03d460c" providerId="AD" clId="Web-{47EB2803-8E74-629E-CB43-88C5BC99B994}"/>
    <pc:docChg chg="modSld">
      <pc:chgData name="Priscilla Sefu Boguidjogho" userId="S::priscilla.sefuboguidjogho@un.org::a476b0c4-f31c-482a-9c6b-6dd6c03d460c" providerId="AD" clId="Web-{47EB2803-8E74-629E-CB43-88C5BC99B994}" dt="2025-09-29T19:32:57.951" v="5" actId="20577"/>
      <pc:docMkLst>
        <pc:docMk/>
      </pc:docMkLst>
      <pc:sldChg chg="modSp">
        <pc:chgData name="Priscilla Sefu Boguidjogho" userId="S::priscilla.sefuboguidjogho@un.org::a476b0c4-f31c-482a-9c6b-6dd6c03d460c" providerId="AD" clId="Web-{47EB2803-8E74-629E-CB43-88C5BC99B994}" dt="2025-09-29T19:32:57.951" v="5" actId="20577"/>
        <pc:sldMkLst>
          <pc:docMk/>
          <pc:sldMk cId="126022612" sldId="266"/>
        </pc:sldMkLst>
        <pc:spChg chg="mod">
          <ac:chgData name="Priscilla Sefu Boguidjogho" userId="S::priscilla.sefuboguidjogho@un.org::a476b0c4-f31c-482a-9c6b-6dd6c03d460c" providerId="AD" clId="Web-{47EB2803-8E74-629E-CB43-88C5BC99B994}" dt="2025-09-29T19:32:57.951" v="5" actId="20577"/>
          <ac:spMkLst>
            <pc:docMk/>
            <pc:sldMk cId="126022612" sldId="266"/>
            <ac:spMk id="23" creationId="{D7934AFB-09B5-9E5A-4140-9F9814DE3E0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88C845-7246-407D-1934-022F03AF6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334A9-F3EB-EC20-1CD2-715473F7A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BF99-D6BD-4A5B-8804-F0ABF2AAEA87}" type="datetimeFigureOut">
              <a:rPr lang="en-US" smtClean="0"/>
              <a:t>9/29/2025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EE8B0-D768-BCCD-5FC1-3808A235E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559563-0729-AE4C-9949-F7CB8DFCFB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86AE2-8B8C-4268-8DBF-AE22609D502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50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FF80-FAEE-440E-826B-5CC2D2B31D0E}" type="datetimeFigureOut">
              <a:rPr lang="en-US" smtClean="0"/>
              <a:t>9/29/2025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97C7-2C0D-4DC0-92D4-71B42A9A9F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9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14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56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F6E8CB2-A1FC-1B06-15D7-A02EBF477FEB}"/>
              </a:ext>
            </a:extLst>
          </p:cNvPr>
          <p:cNvSpPr txBox="1">
            <a:spLocks/>
          </p:cNvSpPr>
          <p:nvPr userDrawn="1"/>
        </p:nvSpPr>
        <p:spPr>
          <a:xfrm>
            <a:off x="838201" y="6444045"/>
            <a:ext cx="10613064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noProof="0" dirty="0">
                <a:solidFill>
                  <a:schemeClr val="bg1">
                    <a:lumMod val="65000"/>
                  </a:schemeClr>
                </a:solidFill>
              </a:rPr>
              <a:t>MFBPD de l’ONU 2025 								            Diapositive </a:t>
            </a:r>
            <a:fld id="{60323EB4-2EFA-49D3-81CD-1A9035A87ED7}" type="slidenum">
              <a:rPr lang="fr-FR" sz="1100" noProof="0" smtClean="0">
                <a:solidFill>
                  <a:schemeClr val="bg1">
                    <a:lumMod val="65000"/>
                  </a:schemeClr>
                </a:solidFill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fr-FR" sz="1100" noProof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3CA6E3-C41D-CE7F-6375-32855EABA595}"/>
              </a:ext>
            </a:extLst>
          </p:cNvPr>
          <p:cNvSpPr txBox="1"/>
          <p:nvPr userDrawn="1"/>
        </p:nvSpPr>
        <p:spPr>
          <a:xfrm>
            <a:off x="838201" y="257455"/>
            <a:ext cx="9980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noProof="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2.0 Présentation du Module 2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2DF5854-86A2-4BDC-7921-F4F2D564CA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451" y="125955"/>
            <a:ext cx="6328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tags" Target="../tags/tag29.xml"/><Relationship Id="rId39" Type="http://schemas.openxmlformats.org/officeDocument/2006/relationships/image" Target="../media/image10.png"/><Relationship Id="rId21" Type="http://schemas.openxmlformats.org/officeDocument/2006/relationships/tags" Target="../tags/tag24.xml"/><Relationship Id="rId34" Type="http://schemas.openxmlformats.org/officeDocument/2006/relationships/image" Target="../media/image5.png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tags" Target="../tags/tag28.xml"/><Relationship Id="rId33" Type="http://schemas.openxmlformats.org/officeDocument/2006/relationships/image" Target="../media/image4.png"/><Relationship Id="rId38" Type="http://schemas.openxmlformats.org/officeDocument/2006/relationships/image" Target="../media/image9.png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tags" Target="../tags/tag23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tags" Target="../tags/tag27.xml"/><Relationship Id="rId32" Type="http://schemas.openxmlformats.org/officeDocument/2006/relationships/image" Target="../media/image3.png"/><Relationship Id="rId37" Type="http://schemas.openxmlformats.org/officeDocument/2006/relationships/image" Target="../media/image8.png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28" Type="http://schemas.openxmlformats.org/officeDocument/2006/relationships/tags" Target="../tags/tag31.xml"/><Relationship Id="rId36" Type="http://schemas.openxmlformats.org/officeDocument/2006/relationships/image" Target="../media/image7.png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31" Type="http://schemas.openxmlformats.org/officeDocument/2006/relationships/image" Target="../media/image2.png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tags" Target="../tags/tag25.xml"/><Relationship Id="rId27" Type="http://schemas.openxmlformats.org/officeDocument/2006/relationships/tags" Target="../tags/tag30.xml"/><Relationship Id="rId30" Type="http://schemas.openxmlformats.org/officeDocument/2006/relationships/notesSlide" Target="../notesSlides/notesSlide1.xml"/><Relationship Id="rId35" Type="http://schemas.openxmlformats.org/officeDocument/2006/relationships/image" Target="../media/image6.png"/><Relationship Id="rId8" Type="http://schemas.openxmlformats.org/officeDocument/2006/relationships/tags" Target="../tags/tag11.xml"/><Relationship Id="rId3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32CF8F-AF31-E339-3A5A-048462EE5A4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551837"/>
            <a:ext cx="9144000" cy="17543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2.0 Présentation du Module 2</a:t>
            </a:r>
          </a:p>
        </p:txBody>
      </p:sp>
    </p:spTree>
    <p:extLst>
      <p:ext uri="{BB962C8B-B14F-4D97-AF65-F5344CB8AC3E}">
        <p14:creationId xmlns:p14="http://schemas.microsoft.com/office/powerpoint/2010/main" val="2869313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B00452A-A282-55BB-B707-645BF67947DB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4892277"/>
              </p:ext>
            </p:extLst>
          </p:nvPr>
        </p:nvGraphicFramePr>
        <p:xfrm>
          <a:off x="1245108" y="1320721"/>
          <a:ext cx="10117986" cy="502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34472">
                  <a:extLst>
                    <a:ext uri="{9D8B030D-6E8A-4147-A177-3AD203B41FA5}">
                      <a16:colId xmlns:a16="http://schemas.microsoft.com/office/drawing/2014/main" val="334796309"/>
                    </a:ext>
                  </a:extLst>
                </a:gridCol>
                <a:gridCol w="4683514">
                  <a:extLst>
                    <a:ext uri="{9D8B030D-6E8A-4147-A177-3AD203B41FA5}">
                      <a16:colId xmlns:a16="http://schemas.microsoft.com/office/drawing/2014/main" val="2905812500"/>
                    </a:ext>
                  </a:extLst>
                </a:gridCol>
              </a:tblGrid>
              <a:tr h="342720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Introduction et vue d’ensemble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fr-FR" sz="180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2.0 Introduction au Module 2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2.1 Vue d’ensemble des tâches du mandat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Activités de consolidation de la paix</a:t>
                      </a:r>
                    </a:p>
                    <a:p>
                      <a:pPr marL="452438" marR="0" indent="-452438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2.2 Mise en œuvre des activités de consolidation de la paix (Parties 1 et 2)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fr-FR" sz="1800" b="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Mandats de protection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2.3 Droits humains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2.4 Protection des civils</a:t>
                      </a:r>
                    </a:p>
                    <a:p>
                      <a:pPr marL="442913" marR="0" lvl="0" indent="-442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2.5 Protection contre les violences sexuelles liées aux conflits</a:t>
                      </a:r>
                    </a:p>
                    <a:p>
                      <a:pPr marL="442913" marR="0" lvl="0" indent="-442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2.6 Protection de l’enfance</a:t>
                      </a:r>
                      <a:endParaRPr lang="fr-FR" sz="180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116205" marR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Priorités transversales</a:t>
                      </a:r>
                    </a:p>
                    <a:p>
                      <a:pPr marL="116205" marR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 Femmes, paix et sécurité</a:t>
                      </a:r>
                    </a:p>
                    <a:p>
                      <a:pPr marL="116205" marR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2.8 Climat, paix et sécurité</a:t>
                      </a:r>
                    </a:p>
                    <a:p>
                      <a:pPr marL="461645" marR="0" indent="-46164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</a:rPr>
                        <a:t>2.9 Communication stratégique et intégrité de l’information</a:t>
                      </a:r>
                    </a:p>
                    <a:p>
                      <a:pPr marL="116205" marR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fr-FR" sz="1800" b="0" kern="1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16205" marR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1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Étude de cas intégrée</a:t>
                      </a:r>
                    </a:p>
                    <a:p>
                      <a:pPr marL="628650" marR="0" indent="-6286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800" b="0" kern="100" noProof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2.10 Étude de cas intégrée : La protection des civils : une approche globale de la mission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621807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E68D93E-E56D-7400-01D6-D29669FF6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45108" y="747086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Module 2</a:t>
            </a:r>
          </a:p>
        </p:txBody>
      </p:sp>
    </p:spTree>
    <p:extLst>
      <p:ext uri="{BB962C8B-B14F-4D97-AF65-F5344CB8AC3E}">
        <p14:creationId xmlns:p14="http://schemas.microsoft.com/office/powerpoint/2010/main" val="309207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cretary-General's Initiative on Action for Peacekeeping">
            <a:extLst>
              <a:ext uri="{FF2B5EF4-FFF2-40B4-BE49-F238E27FC236}">
                <a16:creationId xmlns:a16="http://schemas.microsoft.com/office/drawing/2014/main" id="{F1E4E0AE-3628-D480-662F-B19DC1872CA2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423" y="1631612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cretary-General's Initiative on Action for Peacekeeping">
            <a:extLst>
              <a:ext uri="{FF2B5EF4-FFF2-40B4-BE49-F238E27FC236}">
                <a16:creationId xmlns:a16="http://schemas.microsoft.com/office/drawing/2014/main" id="{0E97CD21-1545-0879-881D-7A746635E92F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68" y="1258467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cretary-General's Initiative on Action for Peacekeeping">
            <a:extLst>
              <a:ext uri="{FF2B5EF4-FFF2-40B4-BE49-F238E27FC236}">
                <a16:creationId xmlns:a16="http://schemas.microsoft.com/office/drawing/2014/main" id="{00F72EA8-1B0D-ABBB-787E-8E868CB54A50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078" y="2283853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3B0051-27E0-8058-EAE5-6D771B9A162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72157" y="3696948"/>
            <a:ext cx="1220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Politiques</a:t>
            </a:r>
          </a:p>
        </p:txBody>
      </p:sp>
      <p:pic>
        <p:nvPicPr>
          <p:cNvPr id="1032" name="Picture 8" descr="Secretary-General's Initiative on Action for Peacekeeping">
            <a:extLst>
              <a:ext uri="{FF2B5EF4-FFF2-40B4-BE49-F238E27FC236}">
                <a16:creationId xmlns:a16="http://schemas.microsoft.com/office/drawing/2014/main" id="{AD19B54D-8616-5BB2-961F-EAD4599C9DA2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53" y="2467907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ecretary-General's Initiative on Action for Peacekeeping">
            <a:extLst>
              <a:ext uri="{FF2B5EF4-FFF2-40B4-BE49-F238E27FC236}">
                <a16:creationId xmlns:a16="http://schemas.microsoft.com/office/drawing/2014/main" id="{10204BB4-6B1D-CA1C-F4A9-ED58A93051B3}"/>
              </a:ext>
            </a:extLst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948" y="18785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Secretary-General's Initiative on Action for Peacekeeping">
            <a:extLst>
              <a:ext uri="{FF2B5EF4-FFF2-40B4-BE49-F238E27FC236}">
                <a16:creationId xmlns:a16="http://schemas.microsoft.com/office/drawing/2014/main" id="{88CDB591-D001-D50E-F597-684992001A27}"/>
              </a:ext>
            </a:extLst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414" y="1258467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ecretary-General's Initiative on Action for Peacekeeping">
            <a:extLst>
              <a:ext uri="{FF2B5EF4-FFF2-40B4-BE49-F238E27FC236}">
                <a16:creationId xmlns:a16="http://schemas.microsoft.com/office/drawing/2014/main" id="{7355AF16-B458-0527-28AB-772F0D99950E}"/>
              </a:ext>
            </a:extLst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961" y="2006835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ecretary-General's Initiative on Action for Peacekeeping">
            <a:extLst>
              <a:ext uri="{FF2B5EF4-FFF2-40B4-BE49-F238E27FC236}">
                <a16:creationId xmlns:a16="http://schemas.microsoft.com/office/drawing/2014/main" id="{6FE8F320-F7A4-5154-87CC-B6E23FD786C0}"/>
              </a:ext>
            </a:extLst>
          </p:cNvPr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756" y="1551287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6ECAB7-AD5C-B823-301A-CA7468C218F4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371361" y="3226054"/>
            <a:ext cx="122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Femmes, paix et sécurité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05B481-BE0A-4827-71AB-194CBD4C301A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3540846" y="2840328"/>
            <a:ext cx="1220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Protection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3AABC2-509F-E1BA-8CE1-41C55E5E0D7E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4778503" y="2485362"/>
            <a:ext cx="122040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Sûreté et sécurité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D1EF4-AF8E-F099-8904-B7CADAE3796A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5988384" y="2477667"/>
            <a:ext cx="12204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Performance et responsabilité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847743-830C-C44D-36BA-D316CCDEE8B2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7195220" y="2841811"/>
            <a:ext cx="122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Consolidation de la paix et pérennisation de la paix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EE8BD5-CDD8-1FCC-00C0-24CD47FEBC86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8453748" y="3234695"/>
            <a:ext cx="1220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Partenariats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94D217-8FEC-D100-CC7C-DCB9D965309F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9778247" y="3503053"/>
            <a:ext cx="1477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Verdana" panose="020B0604030504040204" pitchFamily="34" charset="0"/>
                <a:ea typeface="Verdana" panose="020B0604030504040204" pitchFamily="34" charset="0"/>
              </a:rPr>
              <a:t>Conduite des agents de maintien de la paix et des opérations de maintien de la paix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FE65FE-5DAC-F69E-605E-C828553A5D7B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1184522" y="70608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Engagements et priorités A4P+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A5F1F0-A15A-D4BD-508B-3FEAFD5AA4AA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9"/>
          <a:stretch>
            <a:fillRect/>
          </a:stretch>
        </p:blipFill>
        <p:spPr>
          <a:xfrm>
            <a:off x="696000" y="4280032"/>
            <a:ext cx="10800000" cy="12491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27AF53-7457-267F-9FE6-230618EFF7E1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2202207" y="5529174"/>
            <a:ext cx="1220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Cohérence collective au service d’une stratégie politique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FA926B-AC64-C208-5018-052B77EB921B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3416661" y="5529174"/>
            <a:ext cx="122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Intégration stratégique et opérationnelle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52FF17-3FAE-DF33-0917-913E6A5ADC54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4631115" y="5529174"/>
            <a:ext cx="122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Capacités et état d’esprit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A36D57-5951-3BA7-9415-D3D8B5D94BB6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5766388" y="5504908"/>
            <a:ext cx="122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Redevabilité à l’égard des agents de maintien de la paix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8490A8-0E30-8B7F-9CE3-AB7A5EBC9089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6993008" y="5493612"/>
            <a:ext cx="122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Redevabilité des agents de maintien de la paix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2EE88A-3511-B828-AF1F-EEF503D3BCA7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8195295" y="5488110"/>
            <a:ext cx="1307933" cy="399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Communication stratégique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9DC0C8-A2CB-72EB-3210-D2220AF6EBA0}"/>
              </a:ext>
            </a:extLst>
          </p:cNvPr>
          <p:cNvSpPr txBox="1"/>
          <p:nvPr>
            <p:custDataLst>
              <p:tags r:id="rId25"/>
            </p:custDataLst>
          </p:nvPr>
        </p:nvSpPr>
        <p:spPr>
          <a:xfrm>
            <a:off x="9356194" y="5504908"/>
            <a:ext cx="122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Verdana" panose="020B0604030504040204" pitchFamily="34" charset="0"/>
                <a:ea typeface="Verdana" panose="020B0604030504040204" pitchFamily="34" charset="0"/>
              </a:rPr>
              <a:t>Coopération avec les pays hôtes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7934AFB-09B5-9E5A-4140-9F9814DE3E04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938848" y="4527591"/>
            <a:ext cx="1165255" cy="523220"/>
          </a:xfrm>
          <a:prstGeom prst="rect">
            <a:avLst/>
          </a:prstGeom>
          <a:solidFill>
            <a:srgbClr val="9CCCEC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Priorités</a:t>
            </a:r>
          </a:p>
          <a:p>
            <a:r>
              <a:rPr lang="fr-FR" sz="1400" b="1" dirty="0">
                <a:latin typeface="Verdana"/>
                <a:ea typeface="Verdana"/>
              </a:rPr>
              <a:t>A4P+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4C93A0-4620-AA02-ABB1-82CAC65E0946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>
            <a:off x="950718" y="1340754"/>
            <a:ext cx="1759747" cy="738664"/>
          </a:xfrm>
          <a:prstGeom prst="rect">
            <a:avLst/>
          </a:prstGeom>
          <a:solidFill>
            <a:srgbClr val="9CCCEC"/>
          </a:solidFill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Domaines d’engagement A4P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FB36845-401D-A4F8-A9A3-942E6129B205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>
            <a:off x="938848" y="2006835"/>
            <a:ext cx="242767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2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7EDA0-FDD7-6084-B2E9-D1C9959AA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D027F2-F484-16D7-6A7F-828F38647B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12912656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TaxCatchAll xmlns="985ec44e-1bab-4c0b-9df0-6ba128686fc9" xsi:nil="true"/>
    <SharedWithUsers xmlns="756f3f7a-cc20-4157-bc78-ddc9769d8db6">
      <UserInfo>
        <DisplayName/>
        <AccountId xsi:nil="true"/>
        <AccountType/>
      </UserInfo>
    </SharedWithUsers>
    <_Flow_SignoffStatus xmlns="ffaef953-2cda-4d9d-b070-85228d2d3b5f" xsi:nil="true"/>
    <_x0023_ xmlns="ffaef953-2cda-4d9d-b070-85228d2d3b5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b13b2ccf3ff550db0c30d0bf35d4c0f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86e953e7722f0059faeeaa7490a364c2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3906A3-39D1-4884-A96C-63D1043103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689EA7-CE69-4D4F-8F10-39209AC0F36C}">
  <ds:schemaRefs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2286246c-fc21-4ee8-a407-068ba74e6317"/>
    <ds:schemaRef ds:uri="28943420-3cce-465e-a204-04bce5f1b343"/>
    <ds:schemaRef ds:uri="ffaef953-2cda-4d9d-b070-85228d2d3b5f"/>
    <ds:schemaRef ds:uri="985ec44e-1bab-4c0b-9df0-6ba128686fc9"/>
    <ds:schemaRef ds:uri="756f3f7a-cc20-4157-bc78-ddc9769d8db6"/>
  </ds:schemaRefs>
</ds:datastoreItem>
</file>

<file path=customXml/itemProps3.xml><?xml version="1.0" encoding="utf-8"?>
<ds:datastoreItem xmlns:ds="http://schemas.openxmlformats.org/officeDocument/2006/customXml" ds:itemID="{B7022E55-A71A-4BC9-8A54-CA827D9122E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Widescreen</PresentationFormat>
  <Paragraphs>43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VOVF</dc:creator>
  <cp:lastModifiedBy>VOVF</cp:lastModifiedBy>
  <cp:revision>18</cp:revision>
  <dcterms:created xsi:type="dcterms:W3CDTF">2023-10-04T18:52:03Z</dcterms:created>
  <dcterms:modified xsi:type="dcterms:W3CDTF">2025-09-29T19:32:58Z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  <property fmtid="{D5CDD505-2E9C-101B-9397-08002B2CF9AE}" pid="4" name="Order">
    <vt:r8>50229400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